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1: The Sentence and Its Parts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</a:p>
          <a:p>
            <a:r>
              <a:rPr lang="en-US" dirty="0" smtClean="0"/>
              <a:t>Mrs. Carson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78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Simple Predicates or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learned about the simple subject of a sentence.</a:t>
            </a:r>
          </a:p>
          <a:p>
            <a:r>
              <a:rPr lang="en-US" dirty="0" smtClean="0"/>
              <a:t>The simple predicate, or VERB, </a:t>
            </a:r>
            <a:r>
              <a:rPr lang="en-US" u="sng" dirty="0" smtClean="0"/>
              <a:t>is the main word or words in the complete predicate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Many Mexicans celebrate </a:t>
            </a:r>
            <a:r>
              <a:rPr lang="en-US" dirty="0" err="1" smtClean="0"/>
              <a:t>Cinco</a:t>
            </a:r>
            <a:r>
              <a:rPr lang="en-US" dirty="0" smtClean="0"/>
              <a:t> de Mayo.</a:t>
            </a:r>
          </a:p>
          <a:p>
            <a:pPr lvl="1"/>
            <a:r>
              <a:rPr lang="en-US" dirty="0" smtClean="0"/>
              <a:t>The holiday commemorates a famous battle.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9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Simple Predicates or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verb </a:t>
            </a:r>
            <a:r>
              <a:rPr lang="en-US" u="sng" dirty="0" smtClean="0"/>
              <a:t>is a word used to express an action, a condition, or a state of being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</a:t>
            </a:r>
            <a:r>
              <a:rPr lang="en-US" u="sng" dirty="0" smtClean="0"/>
              <a:t>linking</a:t>
            </a:r>
            <a:r>
              <a:rPr lang="en-US" dirty="0" smtClean="0"/>
              <a:t> verb tells what the subject IS.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action</a:t>
            </a:r>
            <a:r>
              <a:rPr lang="en-US" dirty="0" smtClean="0"/>
              <a:t> verb tells what the subject DOES, even when the action </a:t>
            </a:r>
            <a:r>
              <a:rPr lang="en-US" u="sng" dirty="0" smtClean="0"/>
              <a:t>cannot be seen</a:t>
            </a:r>
            <a:r>
              <a:rPr lang="en-US" dirty="0" smtClean="0"/>
              <a:t>.</a:t>
            </a:r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8811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Simple Predicates or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Mexicans fought a French army.</a:t>
            </a:r>
          </a:p>
          <a:p>
            <a:r>
              <a:rPr lang="en-US" dirty="0" smtClean="0"/>
              <a:t>They wanted independence.</a:t>
            </a:r>
          </a:p>
          <a:p>
            <a:r>
              <a:rPr lang="en-US" dirty="0" err="1" smtClean="0"/>
              <a:t>Cinco</a:t>
            </a:r>
            <a:r>
              <a:rPr lang="en-US" dirty="0" smtClean="0"/>
              <a:t> de Mayo is very popular in Mexico City.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266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sometimes drop verbs from sentences when they write quickly.</a:t>
            </a:r>
          </a:p>
          <a:p>
            <a:r>
              <a:rPr lang="en-US" dirty="0" smtClean="0"/>
              <a:t>Watch out for missing verbs when you revise.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76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4: Verb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simple predicate, or verb, </a:t>
            </a:r>
            <a:r>
              <a:rPr lang="en-US" u="sng" dirty="0" smtClean="0"/>
              <a:t>may consist of two or more words.</a:t>
            </a:r>
          </a:p>
          <a:p>
            <a:r>
              <a:rPr lang="en-US" dirty="0" smtClean="0"/>
              <a:t>A verb phrase </a:t>
            </a:r>
            <a:r>
              <a:rPr lang="en-US" u="sng" dirty="0" smtClean="0"/>
              <a:t>is made up of a main verb and one more more helping verbs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We can imagine the city of the future.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81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4: Verb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main verb can </a:t>
            </a:r>
            <a:r>
              <a:rPr lang="en-US" u="sng" dirty="0" smtClean="0"/>
              <a:t>stand by itself as the simple predicate of a sentence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Technology changes cities.</a:t>
            </a:r>
          </a:p>
          <a:p>
            <a:pPr lvl="1"/>
            <a:r>
              <a:rPr lang="en-US" dirty="0" smtClean="0"/>
              <a:t>The changes are rapid.</a:t>
            </a:r>
          </a:p>
          <a:p>
            <a:r>
              <a:rPr lang="en-US" u="sng" dirty="0" smtClean="0"/>
              <a:t>Helping verbs </a:t>
            </a:r>
            <a:r>
              <a:rPr lang="en-US" dirty="0" smtClean="0"/>
              <a:t>help </a:t>
            </a:r>
            <a:r>
              <a:rPr lang="en-US" u="sng" dirty="0" smtClean="0"/>
              <a:t>main verbs </a:t>
            </a:r>
            <a:r>
              <a:rPr lang="en-US" dirty="0" smtClean="0"/>
              <a:t>express action or </a:t>
            </a:r>
            <a:r>
              <a:rPr lang="en-US" u="sng" dirty="0" smtClean="0"/>
              <a:t>show time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Technology will change cities.</a:t>
            </a:r>
          </a:p>
          <a:p>
            <a:pPr lvl="1"/>
            <a:r>
              <a:rPr lang="en-US" dirty="0" smtClean="0"/>
              <a:t>The changes will be occurring rapidly.</a:t>
            </a:r>
          </a:p>
          <a:p>
            <a:pPr lvl="1"/>
            <a:r>
              <a:rPr lang="en-US" dirty="0" smtClean="0"/>
              <a:t>City dwellers should have been preparing for change.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9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4: Verb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that sometimes the main verb </a:t>
            </a:r>
            <a:r>
              <a:rPr lang="en-US" u="sng" dirty="0" smtClean="0"/>
              <a:t>changes form </a:t>
            </a:r>
            <a:r>
              <a:rPr lang="en-US" dirty="0" smtClean="0"/>
              <a:t>when it is used with helping verbs.</a:t>
            </a:r>
          </a:p>
          <a:p>
            <a:r>
              <a:rPr lang="en-US" dirty="0" smtClean="0"/>
              <a:t>Common Helping Verbs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347184"/>
              </p:ext>
            </p:extLst>
          </p:nvPr>
        </p:nvGraphicFramePr>
        <p:xfrm>
          <a:off x="1524000" y="3778250"/>
          <a:ext cx="6096000" cy="266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 FAMILY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/>
                        <a:t>Is, am, are, was, were, be been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Do, does, did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Have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Has, have, had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May, might, can,</a:t>
                      </a:r>
                      <a:r>
                        <a:rPr lang="en-US" u="sng" baseline="0" dirty="0" smtClean="0"/>
                        <a:t> should, could, would, shall, will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86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often use verb phrases to show time.</a:t>
            </a:r>
          </a:p>
          <a:p>
            <a:r>
              <a:rPr lang="en-US" dirty="0" smtClean="0"/>
              <a:t>Notice how verb phrases convey past, present, and future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4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5: Compound Sentence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Sentences can have </a:t>
            </a:r>
            <a:r>
              <a:rPr lang="en-US" u="sng" dirty="0" smtClean="0"/>
              <a:t>compound subjects and compound verbs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compound subject </a:t>
            </a:r>
            <a:r>
              <a:rPr lang="en-US" u="sng" dirty="0" smtClean="0"/>
              <a:t>is made up of two or more subjects that share the same verb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subjects are joined </a:t>
            </a:r>
            <a:r>
              <a:rPr lang="en-US" u="sng" dirty="0" smtClean="0"/>
              <a:t>by a conjunction</a:t>
            </a:r>
            <a:r>
              <a:rPr lang="en-US" dirty="0" smtClean="0"/>
              <a:t>, or connecting word, such as </a:t>
            </a:r>
            <a:r>
              <a:rPr lang="en-US" i="1" dirty="0" smtClean="0"/>
              <a:t>and, or</a:t>
            </a:r>
            <a:r>
              <a:rPr lang="en-US" dirty="0" smtClean="0"/>
              <a:t>, or </a:t>
            </a:r>
            <a:r>
              <a:rPr lang="en-US" i="1" dirty="0" smtClean="0"/>
              <a:t>but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Tornadoes and hurricanes are dangerous.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25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Compound Sentence Parts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compound verb </a:t>
            </a:r>
            <a:r>
              <a:rPr lang="en-US" u="sng" dirty="0" smtClean="0"/>
              <a:t>is made up of two or more verbs that have the same subject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verbs are joined by </a:t>
            </a:r>
            <a:r>
              <a:rPr lang="en-US" u="sng" dirty="0" smtClean="0"/>
              <a:t>a conjunction </a:t>
            </a:r>
            <a:r>
              <a:rPr lang="en-US" dirty="0" smtClean="0"/>
              <a:t>such as </a:t>
            </a:r>
            <a:r>
              <a:rPr lang="en-US" i="1" dirty="0" smtClean="0"/>
              <a:t>and, or</a:t>
            </a:r>
            <a:r>
              <a:rPr lang="en-US" dirty="0" smtClean="0"/>
              <a:t>, or </a:t>
            </a:r>
            <a:r>
              <a:rPr lang="en-US" i="1" dirty="0" smtClean="0"/>
              <a:t>but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swollen river rose and crested.</a:t>
            </a:r>
          </a:p>
          <a:p>
            <a:pPr lvl="2"/>
            <a:r>
              <a:rPr lang="en-US" dirty="0" smtClean="0"/>
              <a:t>Rescue workers located and evacuated </a:t>
            </a:r>
            <a:r>
              <a:rPr lang="en-US" dirty="0" smtClean="0"/>
              <a:t>residents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5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Complete Subjects and Predicates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share ideas and information successfully, you need to use </a:t>
            </a:r>
            <a:r>
              <a:rPr lang="en-US" u="sng" dirty="0" smtClean="0"/>
              <a:t>complete sentences.</a:t>
            </a:r>
          </a:p>
        </p:txBody>
      </p:sp>
    </p:spTree>
    <p:extLst>
      <p:ext uri="{BB962C8B-B14F-4D97-AF65-F5344CB8AC3E}">
        <p14:creationId xmlns:p14="http://schemas.microsoft.com/office/powerpoint/2010/main" val="1406102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two sentences contain similar information.</a:t>
            </a:r>
          </a:p>
          <a:p>
            <a:r>
              <a:rPr lang="en-US" dirty="0" smtClean="0"/>
              <a:t>You can use compound subjects and verbs to combine such sentences and avoid repetition in your writing.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0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6: Kinds of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sentence can be used to make a </a:t>
            </a:r>
            <a:r>
              <a:rPr lang="en-US" u="sng" dirty="0" smtClean="0"/>
              <a:t>statement</a:t>
            </a:r>
            <a:r>
              <a:rPr lang="en-US" dirty="0" smtClean="0"/>
              <a:t>, to ask a </a:t>
            </a:r>
            <a:r>
              <a:rPr lang="en-US" u="sng" dirty="0" smtClean="0"/>
              <a:t>question</a:t>
            </a:r>
            <a:r>
              <a:rPr lang="en-US" dirty="0" smtClean="0"/>
              <a:t>, to make a </a:t>
            </a:r>
            <a:r>
              <a:rPr lang="en-US" u="sng" dirty="0" smtClean="0"/>
              <a:t>request</a:t>
            </a:r>
            <a:r>
              <a:rPr lang="en-US" dirty="0" smtClean="0"/>
              <a:t> or give a </a:t>
            </a:r>
            <a:r>
              <a:rPr lang="en-US" u="sng" dirty="0" smtClean="0"/>
              <a:t>command</a:t>
            </a:r>
            <a:r>
              <a:rPr lang="en-US" dirty="0" smtClean="0"/>
              <a:t>, or to show </a:t>
            </a:r>
            <a:r>
              <a:rPr lang="en-US" u="sng" dirty="0" smtClean="0"/>
              <a:t>strong feelings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40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Lesson 6: Kinds of Sentences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085709"/>
              </p:ext>
            </p:extLst>
          </p:nvPr>
        </p:nvGraphicFramePr>
        <p:xfrm>
          <a:off x="955675" y="1232647"/>
          <a:ext cx="7232649" cy="5400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883"/>
                <a:gridCol w="2410883"/>
                <a:gridCol w="24108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r>
                        <a:rPr lang="en-US" baseline="0" dirty="0" smtClean="0"/>
                        <a:t> of Sentence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it Does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Declarative (.)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Makes a </a:t>
                      </a:r>
                      <a:r>
                        <a:rPr lang="en-US" u="sng" dirty="0" smtClean="0"/>
                        <a:t>statement</a:t>
                      </a:r>
                      <a:r>
                        <a:rPr lang="en-US" dirty="0" smtClean="0"/>
                        <a:t>; always ends with a </a:t>
                      </a:r>
                      <a:r>
                        <a:rPr lang="en-US" u="sng" dirty="0" smtClean="0"/>
                        <a:t>period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went to Honolulu last week. My</a:t>
                      </a:r>
                      <a:r>
                        <a:rPr lang="en-US" baseline="0" dirty="0" smtClean="0"/>
                        <a:t> hotel was on Waikiki Beach.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Interrogative 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Asks a </a:t>
                      </a:r>
                      <a:r>
                        <a:rPr lang="en-US" u="sng" dirty="0" smtClean="0"/>
                        <a:t>question</a:t>
                      </a:r>
                      <a:r>
                        <a:rPr lang="en-US" dirty="0" smtClean="0"/>
                        <a:t>; always ends with a </a:t>
                      </a:r>
                      <a:r>
                        <a:rPr lang="en-US" u="sng" dirty="0" smtClean="0"/>
                        <a:t>question</a:t>
                      </a:r>
                      <a:r>
                        <a:rPr lang="en-US" u="sng" baseline="0" dirty="0" smtClean="0"/>
                        <a:t> mark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did you do there?</a:t>
                      </a:r>
                      <a:r>
                        <a:rPr lang="en-US" baseline="0" dirty="0" smtClean="0"/>
                        <a:t>  Did you surf?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Imperative</a:t>
                      </a:r>
                      <a:r>
                        <a:rPr lang="en-US" baseline="0" dirty="0" smtClean="0"/>
                        <a:t> (.) or (!)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Tells</a:t>
                      </a:r>
                      <a:r>
                        <a:rPr lang="en-US" baseline="0" dirty="0" smtClean="0"/>
                        <a:t> or asks someone </a:t>
                      </a:r>
                      <a:r>
                        <a:rPr lang="en-US" u="sng" baseline="0" dirty="0" smtClean="0"/>
                        <a:t>to do something</a:t>
                      </a:r>
                      <a:r>
                        <a:rPr lang="en-US" baseline="0" dirty="0" smtClean="0"/>
                        <a:t>; usually ends </a:t>
                      </a:r>
                      <a:r>
                        <a:rPr lang="en-US" u="sng" baseline="0" dirty="0" smtClean="0"/>
                        <a:t>with a period</a:t>
                      </a:r>
                      <a:r>
                        <a:rPr lang="en-US" baseline="0" dirty="0" smtClean="0"/>
                        <a:t>, but may take an </a:t>
                      </a:r>
                      <a:r>
                        <a:rPr lang="en-US" u="sng" baseline="0" dirty="0" smtClean="0"/>
                        <a:t>exclamation point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Show</a:t>
                      </a:r>
                      <a:r>
                        <a:rPr lang="en-US" baseline="0" dirty="0" smtClean="0"/>
                        <a:t> me your photographs.  Take me with you next time!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Exclamatory</a:t>
                      </a:r>
                      <a:r>
                        <a:rPr lang="en-US" baseline="0" dirty="0" smtClean="0"/>
                        <a:t> (!)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Shows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u="sng" baseline="0" dirty="0" smtClean="0"/>
                        <a:t>strong feeling</a:t>
                      </a:r>
                      <a:r>
                        <a:rPr lang="en-US" baseline="0" dirty="0" smtClean="0"/>
                        <a:t>; always ends with an </a:t>
                      </a:r>
                      <a:r>
                        <a:rPr lang="en-US" u="sng" baseline="0" dirty="0" smtClean="0"/>
                        <a:t>exclamation point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a lucky person you are! That beach looks gorgeous!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72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use different kinds of sentences in dialogue to imitate how people speak.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40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7: Subjects in Unusual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most declarative sentences, </a:t>
            </a:r>
            <a:r>
              <a:rPr lang="en-US" u="sng" dirty="0" smtClean="0"/>
              <a:t>subjects come before verbs.</a:t>
            </a:r>
          </a:p>
          <a:p>
            <a:r>
              <a:rPr lang="en-US" dirty="0" smtClean="0"/>
              <a:t>In some kinds of sentences, however, subjects can come </a:t>
            </a:r>
            <a:r>
              <a:rPr lang="en-US" u="sng" dirty="0" smtClean="0"/>
              <a:t>between verb parts, follow verbs, or not appear at all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2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Subjects in Unusual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pPr lvl="1"/>
            <a:r>
              <a:rPr lang="en-US" dirty="0" smtClean="0"/>
              <a:t>In a question, </a:t>
            </a:r>
            <a:r>
              <a:rPr lang="en-US" u="sng" dirty="0" smtClean="0"/>
              <a:t>the subject usually comes after the verb </a:t>
            </a:r>
            <a:r>
              <a:rPr lang="en-US" dirty="0" smtClean="0"/>
              <a:t>or between parts of the verb phrase.</a:t>
            </a:r>
          </a:p>
          <a:p>
            <a:pPr lvl="2"/>
            <a:r>
              <a:rPr lang="en-US" dirty="0" smtClean="0"/>
              <a:t>Are you walking to the Brooklyn Bridge?</a:t>
            </a:r>
          </a:p>
          <a:p>
            <a:pPr lvl="2"/>
            <a:r>
              <a:rPr lang="en-US" dirty="0" smtClean="0"/>
              <a:t>Is it far away?</a:t>
            </a:r>
          </a:p>
          <a:p>
            <a:pPr lvl="2"/>
            <a:r>
              <a:rPr lang="en-US" dirty="0" smtClean="0"/>
              <a:t>When will you arrive there?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Subjects in Unusual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Commands </a:t>
            </a:r>
          </a:p>
          <a:p>
            <a:pPr lvl="1"/>
            <a:r>
              <a:rPr lang="en-US" dirty="0" smtClean="0"/>
              <a:t>The subject of a command, or an </a:t>
            </a:r>
            <a:r>
              <a:rPr lang="en-US" u="sng" dirty="0" smtClean="0"/>
              <a:t>imperative</a:t>
            </a:r>
            <a:r>
              <a:rPr lang="en-US" dirty="0" smtClean="0"/>
              <a:t> sentence, is usually </a:t>
            </a:r>
            <a:r>
              <a:rPr lang="en-US" i="1" u="sng" dirty="0" smtClean="0"/>
              <a:t>you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Often </a:t>
            </a:r>
            <a:r>
              <a:rPr lang="en-US" i="1" dirty="0" smtClean="0"/>
              <a:t>you</a:t>
            </a:r>
            <a:r>
              <a:rPr lang="en-US" dirty="0" smtClean="0"/>
              <a:t> does not appear in the sentence </a:t>
            </a:r>
            <a:r>
              <a:rPr lang="en-US" u="sng" dirty="0" smtClean="0"/>
              <a:t>because it is implied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(</a:t>
            </a:r>
            <a:r>
              <a:rPr lang="en-US" u="sng" dirty="0" smtClean="0"/>
              <a:t>You</a:t>
            </a:r>
            <a:r>
              <a:rPr lang="en-US" dirty="0" smtClean="0"/>
              <a:t>) Put on your comfortable shoes.</a:t>
            </a:r>
          </a:p>
          <a:p>
            <a:r>
              <a:rPr lang="en-US" dirty="0" smtClean="0"/>
              <a:t>(</a:t>
            </a:r>
            <a:r>
              <a:rPr lang="en-US" u="sng" dirty="0" smtClean="0"/>
              <a:t>You</a:t>
            </a:r>
            <a:r>
              <a:rPr lang="en-US" dirty="0" smtClean="0"/>
              <a:t>) Meet me in the lobby.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171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Subjects in Unusual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Inverted Sentences</a:t>
            </a:r>
          </a:p>
          <a:p>
            <a:pPr lvl="1"/>
            <a:r>
              <a:rPr lang="en-US" dirty="0" smtClean="0"/>
              <a:t>In an inverted sentence, </a:t>
            </a:r>
            <a:r>
              <a:rPr lang="en-US" u="sng" dirty="0" smtClean="0"/>
              <a:t>the subject usually comes after the verb.</a:t>
            </a:r>
          </a:p>
          <a:p>
            <a:pPr lvl="1"/>
            <a:r>
              <a:rPr lang="en-US" dirty="0" smtClean="0"/>
              <a:t>Writers use inverted sentences </a:t>
            </a:r>
            <a:r>
              <a:rPr lang="en-US" u="sng" dirty="0" smtClean="0"/>
              <a:t>to emphasize particular words or ideas.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434864"/>
              </p:ext>
            </p:extLst>
          </p:nvPr>
        </p:nvGraphicFramePr>
        <p:xfrm>
          <a:off x="1524000" y="3778250"/>
          <a:ext cx="60960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Normal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Inveted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bridge extends across the East River.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Across the East</a:t>
                      </a:r>
                      <a:r>
                        <a:rPr lang="en-US" baseline="0" dirty="0" smtClean="0"/>
                        <a:t> River extends the bridge.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Its towers are reflected in the water.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Reflected in</a:t>
                      </a:r>
                      <a:r>
                        <a:rPr lang="en-US" baseline="0" dirty="0" smtClean="0"/>
                        <a:t> the water are its towers.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40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Subjects in Unusual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Sentences Beginning with </a:t>
            </a:r>
            <a:r>
              <a:rPr lang="en-US" i="1" dirty="0" smtClean="0"/>
              <a:t>Here</a:t>
            </a:r>
            <a:r>
              <a:rPr lang="en-US" dirty="0" smtClean="0"/>
              <a:t> or </a:t>
            </a:r>
            <a:r>
              <a:rPr lang="en-US" i="1" dirty="0" smtClean="0"/>
              <a:t>There</a:t>
            </a:r>
          </a:p>
          <a:p>
            <a:pPr lvl="1"/>
            <a:r>
              <a:rPr lang="en-US" dirty="0" smtClean="0"/>
              <a:t>In some sentences beginning with </a:t>
            </a:r>
            <a:r>
              <a:rPr lang="en-US" i="1" dirty="0" smtClean="0"/>
              <a:t>here</a:t>
            </a:r>
            <a:r>
              <a:rPr lang="en-US" dirty="0" smtClean="0"/>
              <a:t> or </a:t>
            </a:r>
            <a:r>
              <a:rPr lang="en-US" i="1" dirty="0" smtClean="0"/>
              <a:t>there</a:t>
            </a:r>
            <a:r>
              <a:rPr lang="en-US" dirty="0" smtClean="0"/>
              <a:t>, </a:t>
            </a:r>
            <a:r>
              <a:rPr lang="en-US" u="sng" dirty="0" smtClean="0"/>
              <a:t>subjects follow verbs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To find the subject in such a sentence, look for the verb and </a:t>
            </a:r>
            <a:r>
              <a:rPr lang="en-US" u="sng" dirty="0" smtClean="0"/>
              <a:t>ask the question </a:t>
            </a:r>
            <a:r>
              <a:rPr lang="en-US" i="1" u="sng" dirty="0" smtClean="0"/>
              <a:t>who</a:t>
            </a:r>
            <a:r>
              <a:rPr lang="en-US" u="sng" dirty="0" smtClean="0"/>
              <a:t> or </a:t>
            </a:r>
            <a:r>
              <a:rPr lang="en-US" i="1" u="sng" dirty="0" smtClean="0"/>
              <a:t>what</a:t>
            </a:r>
            <a:r>
              <a:rPr lang="en-US" u="sng" dirty="0" smtClean="0"/>
              <a:t>.</a:t>
            </a:r>
          </a:p>
          <a:p>
            <a:pPr lvl="2"/>
            <a:r>
              <a:rPr lang="en-US" dirty="0" smtClean="0"/>
              <a:t>There is the world famous bridge.</a:t>
            </a:r>
          </a:p>
          <a:p>
            <a:pPr lvl="2"/>
            <a:r>
              <a:rPr lang="en-US" dirty="0" smtClean="0"/>
              <a:t>Here comes the bus to Brooklyn.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06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Inverting the word order enables you to add variety to your sentences.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7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Complete Subjects and Predicates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sentence is </a:t>
            </a:r>
            <a:r>
              <a:rPr lang="en-US" u="sng" dirty="0"/>
              <a:t>a group of words that expresses a complete thought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Here is a group of words:</a:t>
            </a:r>
          </a:p>
          <a:p>
            <a:pPr lvl="2"/>
            <a:r>
              <a:rPr lang="en-US" dirty="0"/>
              <a:t>Cities, central, around, suburbs, develop.</a:t>
            </a:r>
          </a:p>
          <a:p>
            <a:r>
              <a:rPr lang="en-US" dirty="0"/>
              <a:t>Words cannot get a message across </a:t>
            </a:r>
            <a:r>
              <a:rPr lang="en-US" u="sng" dirty="0"/>
              <a:t>unless they have a structure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Here is the same group of words formed into a sentence:</a:t>
            </a:r>
          </a:p>
          <a:p>
            <a:pPr lvl="2"/>
            <a:r>
              <a:rPr lang="en-US" dirty="0" smtClean="0"/>
              <a:t>Suburbs develop around central cities.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8: Subject Complements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complement is </a:t>
            </a:r>
            <a:r>
              <a:rPr lang="en-US" u="sng" dirty="0" smtClean="0"/>
              <a:t>a word or group of words that completes the meaning of a verb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kinds of complements are </a:t>
            </a:r>
            <a:r>
              <a:rPr lang="en-US" u="sng" dirty="0" smtClean="0"/>
              <a:t>subject complements and objects of verbs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28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8: Subject Complements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subject complement is a word or group of words </a:t>
            </a:r>
            <a:r>
              <a:rPr lang="en-US" u="sng" dirty="0" smtClean="0"/>
              <a:t>that follows a LINKING verb </a:t>
            </a:r>
            <a:r>
              <a:rPr lang="en-US" dirty="0" smtClean="0"/>
              <a:t>and renames or describe the </a:t>
            </a:r>
            <a:r>
              <a:rPr lang="en-US" u="sng" dirty="0" smtClean="0"/>
              <a:t>subject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linking verb links the subject </a:t>
            </a:r>
            <a:r>
              <a:rPr lang="en-US" u="sng" dirty="0" smtClean="0"/>
              <a:t>with a noun or an adjective</a:t>
            </a:r>
            <a:r>
              <a:rPr lang="en-US" dirty="0" smtClean="0"/>
              <a:t> that tells more about the subject.</a:t>
            </a:r>
          </a:p>
          <a:p>
            <a:pPr lvl="2"/>
            <a:r>
              <a:rPr lang="en-US" dirty="0" smtClean="0"/>
              <a:t>Pennsylvania is the Keystone State.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228488"/>
              </p:ext>
            </p:extLst>
          </p:nvPr>
        </p:nvGraphicFramePr>
        <p:xfrm>
          <a:off x="1524000" y="4381501"/>
          <a:ext cx="6096000" cy="2576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96206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Linking Verbs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6466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Am, is, are,</a:t>
                      </a:r>
                      <a:r>
                        <a:rPr lang="en-US" u="sng" baseline="0" dirty="0" smtClean="0"/>
                        <a:t> was, were, being, been</a:t>
                      </a:r>
                      <a:endParaRPr lang="en-US" u="sng" dirty="0"/>
                    </a:p>
                  </a:txBody>
                  <a:tcPr/>
                </a:tc>
              </a:tr>
              <a:tr h="1223522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Linking Verbs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Appear, feel, look,</a:t>
                      </a:r>
                      <a:r>
                        <a:rPr lang="en-US" u="sng" baseline="0" dirty="0" smtClean="0"/>
                        <a:t> sound, seem, smell, grow, become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7315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8: Subject Complements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Predicate Nouns</a:t>
            </a:r>
          </a:p>
          <a:p>
            <a:pPr lvl="1"/>
            <a:r>
              <a:rPr lang="en-US" dirty="0" smtClean="0"/>
              <a:t>A predicate noun follows a linking verb and </a:t>
            </a:r>
            <a:r>
              <a:rPr lang="en-US" u="sng" dirty="0" smtClean="0"/>
              <a:t>defines or renames the subject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Philadelphia is the largest city in Pennsylvania.</a:t>
            </a:r>
          </a:p>
          <a:p>
            <a:pPr lvl="2"/>
            <a:r>
              <a:rPr lang="en-US" dirty="0" smtClean="0"/>
              <a:t>The capital of Pennsylvania is Harrisburg.</a:t>
            </a:r>
          </a:p>
          <a:p>
            <a:pPr lvl="3"/>
            <a:r>
              <a:rPr lang="en-US" dirty="0" smtClean="0"/>
              <a:t>Predicate nouns can NEVER be </a:t>
            </a:r>
            <a:r>
              <a:rPr lang="en-US" u="sng" dirty="0" smtClean="0"/>
              <a:t>inside a prepositional phrase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453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8: Subject Complements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Predicate Adjectives</a:t>
            </a:r>
          </a:p>
          <a:p>
            <a:pPr lvl="1"/>
            <a:r>
              <a:rPr lang="en-US" dirty="0" smtClean="0"/>
              <a:t>Predicate adjectives follow linking verbs and </a:t>
            </a:r>
            <a:r>
              <a:rPr lang="en-US" u="sng" dirty="0" smtClean="0"/>
              <a:t>describe a quality of the subject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Philadelphia cheesecakes taste great.</a:t>
            </a:r>
          </a:p>
          <a:p>
            <a:pPr lvl="2"/>
            <a:r>
              <a:rPr lang="en-US" dirty="0" smtClean="0"/>
              <a:t>The Liberty Bell is historic.</a:t>
            </a:r>
          </a:p>
          <a:p>
            <a:pPr lvl="3"/>
            <a:r>
              <a:rPr lang="en-US" dirty="0" smtClean="0"/>
              <a:t>Predicate adjectives </a:t>
            </a:r>
            <a:r>
              <a:rPr lang="en-US" u="sng" dirty="0" smtClean="0"/>
              <a:t>can NEVER be inside prepositional phrases.</a:t>
            </a:r>
          </a:p>
          <a:p>
            <a:pPr lvl="3"/>
            <a:r>
              <a:rPr lang="en-US" dirty="0" smtClean="0"/>
              <a:t>PAs </a:t>
            </a:r>
            <a:r>
              <a:rPr lang="en-US" u="sng" dirty="0" smtClean="0"/>
              <a:t>MUST refer back to the subject</a:t>
            </a:r>
            <a:r>
              <a:rPr lang="en-US" dirty="0" smtClean="0"/>
              <a:t>, NOT to a noun in the predicate.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00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 complements can provide important information and vivid details about </a:t>
            </a:r>
            <a:r>
              <a:rPr lang="en-US" smtClean="0"/>
              <a:t>your subjects.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9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9: Complements: Objects of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subject complements, there are </a:t>
            </a:r>
            <a:r>
              <a:rPr lang="en-US" u="sng" dirty="0" smtClean="0"/>
              <a:t>objects of verbs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Action verbs often need complements, called </a:t>
            </a:r>
            <a:r>
              <a:rPr lang="en-US" u="sng" dirty="0" smtClean="0"/>
              <a:t>direct objects and indirect objects</a:t>
            </a:r>
            <a:r>
              <a:rPr lang="en-US" dirty="0" smtClean="0"/>
              <a:t>, to complete their meaning.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206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9: Complements: Objects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Objects</a:t>
            </a:r>
          </a:p>
          <a:p>
            <a:pPr lvl="1"/>
            <a:r>
              <a:rPr lang="en-US" dirty="0" smtClean="0"/>
              <a:t>A direct object is a word or group of words that </a:t>
            </a:r>
            <a:r>
              <a:rPr lang="en-US" u="sng" dirty="0" smtClean="0"/>
              <a:t>names the receiver of the action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direct object answers the questions </a:t>
            </a:r>
            <a:r>
              <a:rPr lang="en-US" i="1" u="sng" dirty="0" smtClean="0"/>
              <a:t>what</a:t>
            </a:r>
            <a:r>
              <a:rPr lang="en-US" u="sng" dirty="0" smtClean="0"/>
              <a:t> or </a:t>
            </a:r>
            <a:r>
              <a:rPr lang="en-US" i="1" u="sng" dirty="0" smtClean="0"/>
              <a:t>whom</a:t>
            </a:r>
            <a:r>
              <a:rPr lang="en-US" u="sng" dirty="0" smtClean="0"/>
              <a:t>.</a:t>
            </a:r>
          </a:p>
          <a:p>
            <a:pPr lvl="2"/>
            <a:r>
              <a:rPr lang="en-US" dirty="0" smtClean="0"/>
              <a:t>Many Beijing residents ride bicycles.</a:t>
            </a:r>
          </a:p>
          <a:p>
            <a:pPr lvl="2"/>
            <a:r>
              <a:rPr lang="en-US" dirty="0" smtClean="0"/>
              <a:t>New Yorkers take the subway.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950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9: Complements: Objects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objects</a:t>
            </a:r>
          </a:p>
          <a:p>
            <a:pPr lvl="1"/>
            <a:r>
              <a:rPr lang="en-US" dirty="0" smtClean="0"/>
              <a:t>An indirect object is a word or group of words that tells </a:t>
            </a:r>
            <a:r>
              <a:rPr lang="en-US" u="sng" dirty="0" smtClean="0"/>
              <a:t>to whom or what </a:t>
            </a:r>
            <a:r>
              <a:rPr lang="en-US" dirty="0" smtClean="0"/>
              <a:t>(or for whom or what) an action is performed.</a:t>
            </a:r>
          </a:p>
          <a:p>
            <a:pPr lvl="1"/>
            <a:r>
              <a:rPr lang="en-US" dirty="0" smtClean="0"/>
              <a:t>An indirect object usually </a:t>
            </a:r>
            <a:r>
              <a:rPr lang="en-US" u="sng" dirty="0" smtClean="0"/>
              <a:t>comes between the verb and the direct object.</a:t>
            </a:r>
          </a:p>
          <a:p>
            <a:pPr lvl="1"/>
            <a:r>
              <a:rPr lang="en-US" dirty="0" smtClean="0"/>
              <a:t>There must be a </a:t>
            </a:r>
            <a:r>
              <a:rPr lang="en-US" u="sng" dirty="0" smtClean="0"/>
              <a:t>direct object </a:t>
            </a:r>
            <a:r>
              <a:rPr lang="en-US" dirty="0" smtClean="0"/>
              <a:t>in order to have an </a:t>
            </a:r>
            <a:r>
              <a:rPr lang="en-US" u="sng" dirty="0" smtClean="0"/>
              <a:t>indirect 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Mass transit offers people easy commutes.</a:t>
            </a:r>
          </a:p>
          <a:p>
            <a:pPr lvl="2"/>
            <a:r>
              <a:rPr lang="en-US" dirty="0" smtClean="0"/>
              <a:t>Gondolas give Venetians romantic rides.</a:t>
            </a:r>
          </a:p>
        </p:txBody>
      </p:sp>
    </p:spTree>
    <p:extLst>
      <p:ext uri="{BB962C8B-B14F-4D97-AF65-F5344CB8AC3E}">
        <p14:creationId xmlns:p14="http://schemas.microsoft.com/office/powerpoint/2010/main" val="131083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9: Complements: Objects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Verbs that are often followed by INDIRECT objects include: </a:t>
            </a:r>
            <a:r>
              <a:rPr lang="en-US" i="1" u="sng" dirty="0" smtClean="0"/>
              <a:t>bring, give, hand, lend, make, offer, send, show, teach, tell, write</a:t>
            </a:r>
            <a:r>
              <a:rPr lang="en-US" u="sng" dirty="0" smtClean="0"/>
              <a:t>, and </a:t>
            </a:r>
            <a:r>
              <a:rPr lang="en-US" i="1" u="sng" dirty="0" smtClean="0"/>
              <a:t>ask</a:t>
            </a:r>
            <a:r>
              <a:rPr lang="en-US" u="sng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900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9: Complements: Objects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Direct and Indirect Objects</a:t>
            </a:r>
          </a:p>
          <a:p>
            <a:pPr lvl="1"/>
            <a:r>
              <a:rPr lang="en-US" dirty="0" smtClean="0"/>
              <a:t>Find the </a:t>
            </a:r>
            <a:r>
              <a:rPr lang="en-US" u="sng" dirty="0" smtClean="0"/>
              <a:t>subject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Find the </a:t>
            </a:r>
            <a:r>
              <a:rPr lang="en-US" u="sng" dirty="0" smtClean="0"/>
              <a:t>action verb</a:t>
            </a:r>
            <a:r>
              <a:rPr lang="en-US" dirty="0" smtClean="0"/>
              <a:t>.  Only </a:t>
            </a:r>
            <a:r>
              <a:rPr lang="en-US" u="sng" dirty="0" smtClean="0"/>
              <a:t>action</a:t>
            </a:r>
            <a:r>
              <a:rPr lang="en-US" dirty="0" smtClean="0"/>
              <a:t> verbs can have direct and indirect objects.</a:t>
            </a:r>
          </a:p>
          <a:p>
            <a:pPr lvl="1"/>
            <a:r>
              <a:rPr lang="en-US" dirty="0" smtClean="0"/>
              <a:t>To find the direct object, ask the question </a:t>
            </a:r>
            <a:r>
              <a:rPr lang="en-US" u="sng" dirty="0" smtClean="0"/>
              <a:t>WHAT?</a:t>
            </a:r>
            <a:r>
              <a:rPr lang="en-US" dirty="0" smtClean="0"/>
              <a:t> in relation to the </a:t>
            </a:r>
            <a:r>
              <a:rPr lang="en-US" u="sng" dirty="0" smtClean="0"/>
              <a:t>action verb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To find the indirect object, ask </a:t>
            </a:r>
            <a:r>
              <a:rPr lang="en-US" u="sng" dirty="0" smtClean="0"/>
              <a:t>to whom</a:t>
            </a:r>
            <a:r>
              <a:rPr lang="en-US" dirty="0" smtClean="0"/>
              <a:t> after finding the </a:t>
            </a:r>
            <a:r>
              <a:rPr lang="en-US" u="sng" dirty="0" smtClean="0"/>
              <a:t>direct 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conductor hands us our change.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181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Complete Subjects and Predicates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complete sentence has two basic parts: </a:t>
            </a:r>
            <a:r>
              <a:rPr lang="en-US" u="sng" dirty="0" smtClean="0"/>
              <a:t>a subject and a predicate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complete subject includes </a:t>
            </a:r>
            <a:r>
              <a:rPr lang="en-US" u="sng" dirty="0" smtClean="0"/>
              <a:t>all the words that tell whom or what the sentence is about.</a:t>
            </a:r>
          </a:p>
          <a:p>
            <a:pPr lvl="1"/>
            <a:r>
              <a:rPr lang="en-US" dirty="0" smtClean="0"/>
              <a:t>Metropolitan areas include suburbs.</a:t>
            </a:r>
          </a:p>
          <a:p>
            <a:r>
              <a:rPr lang="en-US" dirty="0" smtClean="0"/>
              <a:t>The complete predicate includes </a:t>
            </a:r>
            <a:r>
              <a:rPr lang="en-US" u="sng" dirty="0" smtClean="0"/>
              <a:t>the verb and all the words that complete the verb’s meaning.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149053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and indirect objects are important when you are observing the effects of 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86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10: Fragments and Run-Ons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Sentence fragments and run-on sentences are </a:t>
            </a:r>
            <a:r>
              <a:rPr lang="en-US" u="sng" dirty="0" smtClean="0"/>
              <a:t>writing errors </a:t>
            </a:r>
            <a:r>
              <a:rPr lang="en-US" dirty="0" smtClean="0"/>
              <a:t>that can make your writing difficult to understand.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25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Fragments and Run-Ons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Sentence Fragments</a:t>
            </a:r>
          </a:p>
          <a:p>
            <a:pPr lvl="1"/>
            <a:r>
              <a:rPr lang="en-US" dirty="0" smtClean="0"/>
              <a:t>A sentence fragment is a part of a sentence </a:t>
            </a:r>
            <a:r>
              <a:rPr lang="en-US" u="sng" dirty="0" smtClean="0"/>
              <a:t>that is written as if it were a complete sentence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fragment is </a:t>
            </a:r>
            <a:r>
              <a:rPr lang="en-US" u="sng" dirty="0" smtClean="0"/>
              <a:t>missing</a:t>
            </a:r>
            <a:r>
              <a:rPr lang="en-US" dirty="0" smtClean="0"/>
              <a:t> a </a:t>
            </a:r>
            <a:r>
              <a:rPr lang="en-US" u="sng" dirty="0" smtClean="0"/>
              <a:t>subject</a:t>
            </a:r>
            <a:r>
              <a:rPr lang="en-US" dirty="0" smtClean="0"/>
              <a:t>, a </a:t>
            </a:r>
            <a:r>
              <a:rPr lang="en-US" u="sng" dirty="0" smtClean="0"/>
              <a:t>predicate</a:t>
            </a:r>
            <a:r>
              <a:rPr lang="en-US" dirty="0" smtClean="0"/>
              <a:t>, or </a:t>
            </a:r>
            <a:r>
              <a:rPr lang="en-US" u="sng" dirty="0" smtClean="0"/>
              <a:t>both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Ghost towns usually around deserted mines and oil fields.</a:t>
            </a:r>
          </a:p>
          <a:p>
            <a:pPr lvl="2"/>
            <a:r>
              <a:rPr lang="en-US" dirty="0" smtClean="0"/>
              <a:t>Abandoned them after the mines or fields were exhausted.</a:t>
            </a:r>
          </a:p>
          <a:p>
            <a:pPr lvl="2"/>
            <a:r>
              <a:rPr lang="en-US" dirty="0" smtClean="0"/>
              <a:t>Numerous in the western states.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453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Fragments and Run-Ons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Fragments, continued.</a:t>
            </a:r>
          </a:p>
          <a:p>
            <a:pPr lvl="1"/>
            <a:r>
              <a:rPr lang="en-US" dirty="0" smtClean="0"/>
              <a:t>To make a complete sentence, add </a:t>
            </a:r>
            <a:r>
              <a:rPr lang="en-US" u="sng" dirty="0" smtClean="0"/>
              <a:t>whatever part is missing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Ghost towns usually can be found around deserted mines.</a:t>
            </a:r>
          </a:p>
          <a:p>
            <a:pPr lvl="2"/>
            <a:r>
              <a:rPr lang="en-US" dirty="0" smtClean="0"/>
              <a:t>Residents abandoned them after the mines or fields were exhausted.</a:t>
            </a:r>
          </a:p>
          <a:p>
            <a:pPr lvl="2"/>
            <a:r>
              <a:rPr lang="en-US" dirty="0" smtClean="0"/>
              <a:t>Such towns are numerous in the western states.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26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Fragments and Run-Ons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600200"/>
            <a:ext cx="7232650" cy="50355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Run-On Sentences</a:t>
            </a:r>
          </a:p>
          <a:p>
            <a:pPr lvl="1"/>
            <a:r>
              <a:rPr lang="en-US" dirty="0" smtClean="0"/>
              <a:t>A run-on sentence consists of </a:t>
            </a:r>
            <a:r>
              <a:rPr lang="en-US" u="sng" dirty="0" smtClean="0"/>
              <a:t>two or more sentences written as though they were a single sentence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Most ghost towns are in ruins, some have been restored to their original condition.</a:t>
            </a:r>
          </a:p>
          <a:p>
            <a:pPr lvl="3"/>
            <a:r>
              <a:rPr lang="en-US" dirty="0" smtClean="0"/>
              <a:t>Most ghost towns are in ruins.  Some have been restored to their original condition.</a:t>
            </a:r>
          </a:p>
          <a:p>
            <a:pPr lvl="3"/>
            <a:r>
              <a:rPr lang="en-US" dirty="0" smtClean="0"/>
              <a:t>Most ghost towns are in ruins, but some have been restored to their original condition.</a:t>
            </a:r>
          </a:p>
          <a:p>
            <a:pPr lvl="3"/>
            <a:r>
              <a:rPr lang="en-US" dirty="0" smtClean="0"/>
              <a:t>Most ghost towns are in ruins; some have been restored to their original condition.</a:t>
            </a:r>
          </a:p>
          <a:p>
            <a:pPr lvl="2"/>
            <a:r>
              <a:rPr lang="en-US" dirty="0" smtClean="0"/>
              <a:t>When combining sentences with a conjunction, </a:t>
            </a:r>
            <a:r>
              <a:rPr lang="en-US" u="sng" dirty="0" smtClean="0"/>
              <a:t>insert a comma before the conjunction.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984477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Fragments and run-on sentences can confuse and frustrate readers. </a:t>
            </a:r>
          </a:p>
          <a:p>
            <a:r>
              <a:rPr lang="en-US" dirty="0" smtClean="0"/>
              <a:t>Fixing these problems will make your writing clearer.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84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Complete Subjects and Predicates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Here’s how:</a:t>
            </a:r>
          </a:p>
          <a:p>
            <a:pPr lvl="1"/>
            <a:r>
              <a:rPr lang="en-US" dirty="0" smtClean="0"/>
              <a:t>To find the complete subject, ask </a:t>
            </a:r>
            <a:r>
              <a:rPr lang="en-US" u="sng" dirty="0" smtClean="0"/>
              <a:t>who or what does something </a:t>
            </a:r>
            <a:r>
              <a:rPr lang="en-US" dirty="0" smtClean="0"/>
              <a:t>(or IS something).</a:t>
            </a:r>
          </a:p>
          <a:p>
            <a:pPr lvl="1"/>
            <a:r>
              <a:rPr lang="en-US" dirty="0" smtClean="0"/>
              <a:t>Metropolitan areas include suburbs.</a:t>
            </a:r>
          </a:p>
          <a:p>
            <a:pPr lvl="2"/>
            <a:r>
              <a:rPr lang="en-US" dirty="0" smtClean="0"/>
              <a:t>What includes suburbs?</a:t>
            </a:r>
          </a:p>
          <a:p>
            <a:pPr lvl="1"/>
            <a:r>
              <a:rPr lang="en-US" dirty="0" smtClean="0"/>
              <a:t>To find the complete predicate, </a:t>
            </a:r>
            <a:r>
              <a:rPr lang="en-US" u="sng" dirty="0" smtClean="0"/>
              <a:t>ask what the subject does or is.</a:t>
            </a:r>
          </a:p>
          <a:p>
            <a:pPr lvl="2"/>
            <a:r>
              <a:rPr lang="en-US" dirty="0" smtClean="0"/>
              <a:t>What do metropolitan areas do?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61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often use isolated words and phrases when jotting down ideas and information.  </a:t>
            </a:r>
          </a:p>
          <a:p>
            <a:r>
              <a:rPr lang="en-US" dirty="0" smtClean="0"/>
              <a:t>To turn notes into thoughts that you can share with others, you need to use complete sentences.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9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Simple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learned that one basic part of a sentence is the complete subject.</a:t>
            </a:r>
          </a:p>
          <a:p>
            <a:r>
              <a:rPr lang="en-US" dirty="0" smtClean="0"/>
              <a:t>The simple subject </a:t>
            </a:r>
            <a:r>
              <a:rPr lang="en-US" u="sng" dirty="0" smtClean="0"/>
              <a:t>is the MAIN WORD or words in the complete subject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Descriptive words </a:t>
            </a:r>
            <a:r>
              <a:rPr lang="en-US" dirty="0" smtClean="0"/>
              <a:t>are NOT part of the simple subject.</a:t>
            </a:r>
          </a:p>
          <a:p>
            <a:pPr lvl="2"/>
            <a:r>
              <a:rPr lang="en-US" dirty="0" smtClean="0"/>
              <a:t>Some small towns hold town meetings.</a:t>
            </a:r>
          </a:p>
          <a:p>
            <a:pPr lvl="2"/>
            <a:r>
              <a:rPr lang="en-US" dirty="0" smtClean="0"/>
              <a:t>Adult residents vote directly on community issues.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96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Simple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proper name is used as a subject, </a:t>
            </a:r>
            <a:r>
              <a:rPr lang="en-US" u="sng" dirty="0" smtClean="0"/>
              <a:t>all parts of the name make up the simple subject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New England is the birthplace of town meetings.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896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Matters…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simple subject is </a:t>
            </a:r>
            <a:r>
              <a:rPr lang="en-US" u="sng" dirty="0" smtClean="0"/>
              <a:t>one of the key words in a sentence.</a:t>
            </a:r>
          </a:p>
          <a:p>
            <a:r>
              <a:rPr lang="en-US" dirty="0" smtClean="0"/>
              <a:t>Make sure to choose </a:t>
            </a:r>
            <a:r>
              <a:rPr lang="en-US" u="sng" dirty="0" smtClean="0"/>
              <a:t>PRECISE subjects </a:t>
            </a:r>
            <a:r>
              <a:rPr lang="en-US" dirty="0" smtClean="0"/>
              <a:t>so that readers will know whom or what the sentence is about.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81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316</TotalTime>
  <Words>2188</Words>
  <Application>Microsoft Macintosh PowerPoint</Application>
  <PresentationFormat>On-screen Show (4:3)</PresentationFormat>
  <Paragraphs>229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Summer</vt:lpstr>
      <vt:lpstr>Chapter 1: The Sentence and Its Parts</vt:lpstr>
      <vt:lpstr>Lesson 1: Complete Subjects and Predicates</vt:lpstr>
      <vt:lpstr>Lesson 1: Complete Subjects and Predicates</vt:lpstr>
      <vt:lpstr>Lesson 1: Complete Subjects and Predicates</vt:lpstr>
      <vt:lpstr>Lesson 1: Complete Subjects and Predicates</vt:lpstr>
      <vt:lpstr>Why It Matters…</vt:lpstr>
      <vt:lpstr>Lesson 2: Simple Subjects</vt:lpstr>
      <vt:lpstr>Lesson 2: Simple Subjects</vt:lpstr>
      <vt:lpstr>Why It Matters…</vt:lpstr>
      <vt:lpstr>Lesson 3: Simple Predicates or Verbs</vt:lpstr>
      <vt:lpstr>Lesson 3: Simple Predicates or Verbs</vt:lpstr>
      <vt:lpstr>Lesson 3: Simple Predicates or Verbs</vt:lpstr>
      <vt:lpstr>Why It Matters…</vt:lpstr>
      <vt:lpstr>Lesson 4: Verb Phrases</vt:lpstr>
      <vt:lpstr>Lesson 4: Verb Phrases</vt:lpstr>
      <vt:lpstr>Lesson 4: Verb Phrases</vt:lpstr>
      <vt:lpstr>Why It Matters…</vt:lpstr>
      <vt:lpstr>Lesson 5: Compound Sentence Parts</vt:lpstr>
      <vt:lpstr>Lesson 5: Compound Sentence Parts</vt:lpstr>
      <vt:lpstr>Why It Matters…</vt:lpstr>
      <vt:lpstr>Lesson 6: Kinds of Sentences</vt:lpstr>
      <vt:lpstr>Lesson 6: Kinds of Sentences</vt:lpstr>
      <vt:lpstr>Why It Matters…</vt:lpstr>
      <vt:lpstr>Lesson 7: Subjects in Unusual Order</vt:lpstr>
      <vt:lpstr>Lesson 7: Subjects in Unusual Order</vt:lpstr>
      <vt:lpstr>Lesson 7: Subjects in Unusual Order</vt:lpstr>
      <vt:lpstr>Lesson 7: Subjects in Unusual Order</vt:lpstr>
      <vt:lpstr>Lesson 7: Subjects in Unusual Order</vt:lpstr>
      <vt:lpstr>Why It Matters…</vt:lpstr>
      <vt:lpstr>Lesson 8: Subject Complements</vt:lpstr>
      <vt:lpstr>Lesson 8: Subject Complements</vt:lpstr>
      <vt:lpstr>Lesson 8: Subject Complements</vt:lpstr>
      <vt:lpstr>Lesson 8: Subject Complements</vt:lpstr>
      <vt:lpstr>Why It Matters…</vt:lpstr>
      <vt:lpstr>Lesson 9: Complements: Objects of Verbs</vt:lpstr>
      <vt:lpstr>Lesson 9: Complements: Objects of Verbs</vt:lpstr>
      <vt:lpstr>Lesson 9: Complements: Objects of Verbs</vt:lpstr>
      <vt:lpstr>Lesson 9: Complements: Objects of Verbs</vt:lpstr>
      <vt:lpstr>Lesson 9: Complements: Objects of Verbs</vt:lpstr>
      <vt:lpstr>Why It Matters…</vt:lpstr>
      <vt:lpstr>Lesson 10: Fragments and Run-Ons</vt:lpstr>
      <vt:lpstr>Lesson 10: Fragments and Run-Ons</vt:lpstr>
      <vt:lpstr>Lesson 10: Fragments and Run-Ons</vt:lpstr>
      <vt:lpstr>Lesson 10: Fragments and Run-Ons</vt:lpstr>
      <vt:lpstr>Why It Matters…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The Sentence and Its Parts</dc:title>
  <dc:creator>Michael Carson</dc:creator>
  <cp:lastModifiedBy>Michael Carson</cp:lastModifiedBy>
  <cp:revision>29</cp:revision>
  <dcterms:created xsi:type="dcterms:W3CDTF">2014-04-24T15:37:40Z</dcterms:created>
  <dcterms:modified xsi:type="dcterms:W3CDTF">2014-04-28T15:22:53Z</dcterms:modified>
</cp:coreProperties>
</file>